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74" r:id="rId3"/>
    <p:sldId id="263" r:id="rId4"/>
    <p:sldId id="275" r:id="rId5"/>
    <p:sldId id="271" r:id="rId6"/>
    <p:sldId id="276" r:id="rId7"/>
    <p:sldId id="272" r:id="rId8"/>
    <p:sldId id="27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2FF7-A2D0-4E9F-930A-84F77A59E2F8}" type="datetimeFigureOut">
              <a:rPr lang="es-CL" smtClean="0"/>
              <a:t>06-10-2021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CCC330B-0198-4709-8039-0F7D6FF45F59}" type="slidenum">
              <a:rPr lang="es-CL" smtClean="0"/>
              <a:t>‹Nº›</a:t>
            </a:fld>
            <a:endParaRPr lang="es-CL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768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2FF7-A2D0-4E9F-930A-84F77A59E2F8}" type="datetimeFigureOut">
              <a:rPr lang="es-CL" smtClean="0"/>
              <a:t>06-10-2021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330B-0198-4709-8039-0F7D6FF45F59}" type="slidenum">
              <a:rPr lang="es-CL" smtClean="0"/>
              <a:t>‹Nº›</a:t>
            </a:fld>
            <a:endParaRPr lang="es-CL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478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2FF7-A2D0-4E9F-930A-84F77A59E2F8}" type="datetimeFigureOut">
              <a:rPr lang="es-CL" smtClean="0"/>
              <a:t>06-10-2021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330B-0198-4709-8039-0F7D6FF45F59}" type="slidenum">
              <a:rPr lang="es-CL" smtClean="0"/>
              <a:t>‹Nº›</a:t>
            </a:fld>
            <a:endParaRPr lang="es-CL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759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2FF7-A2D0-4E9F-930A-84F77A59E2F8}" type="datetimeFigureOut">
              <a:rPr lang="es-CL" smtClean="0"/>
              <a:t>06-10-2021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330B-0198-4709-8039-0F7D6FF45F59}" type="slidenum">
              <a:rPr lang="es-CL" smtClean="0"/>
              <a:t>‹Nº›</a:t>
            </a:fld>
            <a:endParaRPr lang="es-CL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561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2FF7-A2D0-4E9F-930A-84F77A59E2F8}" type="datetimeFigureOut">
              <a:rPr lang="es-CL" smtClean="0"/>
              <a:t>06-10-2021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330B-0198-4709-8039-0F7D6FF45F59}" type="slidenum">
              <a:rPr lang="es-CL" smtClean="0"/>
              <a:t>‹Nº›</a:t>
            </a:fld>
            <a:endParaRPr lang="es-CL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97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2FF7-A2D0-4E9F-930A-84F77A59E2F8}" type="datetimeFigureOut">
              <a:rPr lang="es-CL" smtClean="0"/>
              <a:t>06-10-2021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330B-0198-4709-8039-0F7D6FF45F59}" type="slidenum">
              <a:rPr lang="es-CL" smtClean="0"/>
              <a:t>‹Nº›</a:t>
            </a:fld>
            <a:endParaRPr lang="es-CL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003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2FF7-A2D0-4E9F-930A-84F77A59E2F8}" type="datetimeFigureOut">
              <a:rPr lang="es-CL" smtClean="0"/>
              <a:t>06-10-2021</a:t>
            </a:fld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330B-0198-4709-8039-0F7D6FF45F59}" type="slidenum">
              <a:rPr lang="es-CL" smtClean="0"/>
              <a:t>‹Nº›</a:t>
            </a:fld>
            <a:endParaRPr lang="es-CL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3025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2FF7-A2D0-4E9F-930A-84F77A59E2F8}" type="datetimeFigureOut">
              <a:rPr lang="es-CL" smtClean="0"/>
              <a:t>06-10-2021</a:t>
            </a:fld>
            <a:endParaRPr lang="es-C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330B-0198-4709-8039-0F7D6FF45F59}" type="slidenum">
              <a:rPr lang="es-CL" smtClean="0"/>
              <a:t>‹Nº›</a:t>
            </a:fld>
            <a:endParaRPr lang="es-CL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798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2FF7-A2D0-4E9F-930A-84F77A59E2F8}" type="datetimeFigureOut">
              <a:rPr lang="es-CL" smtClean="0"/>
              <a:t>06-10-2021</a:t>
            </a:fld>
            <a:endParaRPr lang="es-C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330B-0198-4709-8039-0F7D6FF45F5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4989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2FF7-A2D0-4E9F-930A-84F77A59E2F8}" type="datetimeFigureOut">
              <a:rPr lang="es-CL" smtClean="0"/>
              <a:t>06-10-2021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330B-0198-4709-8039-0F7D6FF45F59}" type="slidenum">
              <a:rPr lang="es-CL" smtClean="0"/>
              <a:t>‹Nº›</a:t>
            </a:fld>
            <a:endParaRPr lang="es-CL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966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3152FF7-A2D0-4E9F-930A-84F77A59E2F8}" type="datetimeFigureOut">
              <a:rPr lang="es-CL" smtClean="0"/>
              <a:t>06-10-2021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330B-0198-4709-8039-0F7D6FF45F59}" type="slidenum">
              <a:rPr lang="es-CL" smtClean="0"/>
              <a:t>‹Nº›</a:t>
            </a:fld>
            <a:endParaRPr lang="es-CL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6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52FF7-A2D0-4E9F-930A-84F77A59E2F8}" type="datetimeFigureOut">
              <a:rPr lang="es-CL" smtClean="0"/>
              <a:t>06-10-2021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CCC330B-0198-4709-8039-0F7D6FF45F59}" type="slidenum">
              <a:rPr lang="es-CL" smtClean="0"/>
              <a:t>‹Nº›</a:t>
            </a:fld>
            <a:endParaRPr lang="es-CL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63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C7157C7B-5BD6-404A-9073-673C1198EF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244BC347-8964-476D-89D3-92BAE6D56F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A528BB2E-BE2B-416D-A6B3-28D6574248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451579" y="4183161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Sindicato UCSC">
            <a:extLst>
              <a:ext uri="{FF2B5EF4-FFF2-40B4-BE49-F238E27FC236}">
                <a16:creationId xmlns:a16="http://schemas.microsoft.com/office/drawing/2014/main" xmlns="" id="{B760C178-2ABA-4AD7-BF4F-2AB07F868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03" y="4504268"/>
            <a:ext cx="12192000" cy="1501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xmlns="" id="{5970D13F-8358-42A9-9237-91B5B4DDA4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06BFB317-A03A-48CB-B03E-4504961FA0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 descr="Un dibujo de una persona con una señal de alto&#10;&#10;Descripción generada automáticamente con confianza media">
            <a:extLst>
              <a:ext uri="{FF2B5EF4-FFF2-40B4-BE49-F238E27FC236}">
                <a16:creationId xmlns:a16="http://schemas.microsoft.com/office/drawing/2014/main" xmlns="" id="{49ACEF5D-F85F-47BA-AF62-51A85B4829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156" y="1064"/>
            <a:ext cx="4723673" cy="4182097"/>
          </a:xfrm>
          <a:prstGeom prst="rect">
            <a:avLst/>
          </a:prstGeom>
        </p:spPr>
      </p:pic>
      <p:pic>
        <p:nvPicPr>
          <p:cNvPr id="4" name="Imagen 3" descr="Texto&#10;&#10;Descripción generada automáticamente">
            <a:extLst>
              <a:ext uri="{FF2B5EF4-FFF2-40B4-BE49-F238E27FC236}">
                <a16:creationId xmlns:a16="http://schemas.microsoft.com/office/drawing/2014/main" xmlns="" id="{29A2FCBE-FDA3-494E-A149-884D51349B3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829" y="53752"/>
            <a:ext cx="3867171" cy="4084719"/>
          </a:xfrm>
          <a:prstGeom prst="rect">
            <a:avLst/>
          </a:prstGeom>
        </p:spPr>
      </p:pic>
      <p:pic>
        <p:nvPicPr>
          <p:cNvPr id="5" name="Imagen 4" descr="Personas sentadas en una mesa&#10;&#10;Descripción generada automáticamente">
            <a:extLst>
              <a:ext uri="{FF2B5EF4-FFF2-40B4-BE49-F238E27FC236}">
                <a16:creationId xmlns:a16="http://schemas.microsoft.com/office/drawing/2014/main" xmlns="" id="{1DF05917-9EB8-4238-B5FF-5029F8983E4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3" y="0"/>
            <a:ext cx="3601156" cy="4203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54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9">
            <a:extLst>
              <a:ext uri="{FF2B5EF4-FFF2-40B4-BE49-F238E27FC236}">
                <a16:creationId xmlns:a16="http://schemas.microsoft.com/office/drawing/2014/main" xmlns="" id="{84C75E2B-CACA-478C-B26B-182AF87A18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50FF2874-547C-4D14-9E18-28B19002FB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3">
            <a:extLst>
              <a:ext uri="{FF2B5EF4-FFF2-40B4-BE49-F238E27FC236}">
                <a16:creationId xmlns:a16="http://schemas.microsoft.com/office/drawing/2014/main" xmlns="" id="{36CF827D-A163-47F7-BD87-34EB4FA7D6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5">
            <a:extLst>
              <a:ext uri="{FF2B5EF4-FFF2-40B4-BE49-F238E27FC236}">
                <a16:creationId xmlns:a16="http://schemas.microsoft.com/office/drawing/2014/main" xmlns="" id="{D299D9A9-1DA8-433D-A9BC-FB48D93D42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74C1573-C59C-4392-8A7F-AC879BE61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/>
              <a:t>RESPUESTA EMPLEADOR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F314DE7B-AE7D-45C0-B7FC-8CA787D1F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CL" b="1" dirty="0"/>
              <a:t>INCREMENTO NOMINAL REMUNERACIONES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b="1" dirty="0"/>
              <a:t>IPC ACUMULADO ÚLTIMOS 12 MESES</a:t>
            </a:r>
          </a:p>
          <a:p>
            <a:pPr marL="0" indent="0">
              <a:buNone/>
            </a:pPr>
            <a:endParaRPr lang="es-CL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s-CL" b="1" dirty="0"/>
              <a:t>BONOS Y BENEFICIOS SOCIALES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b="1" dirty="0"/>
              <a:t>SE ACEPTA REAJUSTE IPC</a:t>
            </a:r>
          </a:p>
          <a:p>
            <a:endParaRPr lang="es-CL" dirty="0"/>
          </a:p>
        </p:txBody>
      </p:sp>
      <p:pic>
        <p:nvPicPr>
          <p:cNvPr id="8" name="Imagen 7" descr="Texto&#10;&#10;Descripción generada automáticamente">
            <a:extLst>
              <a:ext uri="{FF2B5EF4-FFF2-40B4-BE49-F238E27FC236}">
                <a16:creationId xmlns:a16="http://schemas.microsoft.com/office/drawing/2014/main" xmlns="" id="{0CCE6A59-D700-4703-9DE0-AEF2ECE2A9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502" y="0"/>
            <a:ext cx="1542498" cy="154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00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D4FA7EC-D212-47B7-BA94-C1AA16186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RESPUESTA EMPLEADOR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1FE82B2-84C2-442B-AD2A-9914E161C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CL" b="1" dirty="0"/>
              <a:t>INCREMENTO REAL REMUNERACIONES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b="1" dirty="0"/>
              <a:t>NO SE ACEPTA INCREMENTO ÚNICO DE SUELDO POR ESCALA ADMINISTRATIVA Y ACADÉMICA.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b="1" dirty="0"/>
              <a:t>NO SE ACEPTA  AUMENTO IPC 2%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b="1" dirty="0"/>
              <a:t>NO SE ACEPTA INCREMENTO DE $12.000                              	          ESC. ADM. Y ACAD. 11-34 (Nov.2022) 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xmlns="" id="{FBAF3C52-24E7-438A-8830-A2AAF855BB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638" y="0"/>
            <a:ext cx="1514362" cy="151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714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8DFB7AE-1976-4E53-B95C-5FB3DADAD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NO SE ACEPTAN CLÁUSULAS NUEVAS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A4E9501-1D98-4FC5-AA6C-5185058CF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DERECHO A PARTICIPACIÓN INSTITUCIONAL</a:t>
            </a:r>
            <a:endParaRPr lang="es-C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C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NIVELACIÓN DE RENTA</a:t>
            </a:r>
            <a:endParaRPr lang="es-C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CL" sz="1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HORAS EXTRAORDINARIAS</a:t>
            </a:r>
            <a:endParaRPr lang="es-CL" sz="1800" b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CL" sz="1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QUINQUENIO</a:t>
            </a:r>
            <a:endParaRPr lang="es-C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C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SEDE SINDICAL</a:t>
            </a:r>
          </a:p>
          <a:p>
            <a:pPr marL="0" indent="0">
              <a:buNone/>
            </a:pPr>
            <a:endParaRPr lang="es-C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  <p:pic>
        <p:nvPicPr>
          <p:cNvPr id="4" name="Imagen 3" descr="Texto&#10;&#10;Descripción generada automáticamente">
            <a:extLst>
              <a:ext uri="{FF2B5EF4-FFF2-40B4-BE49-F238E27FC236}">
                <a16:creationId xmlns:a16="http://schemas.microsoft.com/office/drawing/2014/main" xmlns="" id="{934FAB10-292C-45FA-B88A-C335E86828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638" y="0"/>
            <a:ext cx="1514362" cy="151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654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4F95CDC-B714-4EF5-8B49-7F2CC2629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RESPUESTA EMPLEADOR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1FDA7FD-C7EE-41C1-9244-B86133AA2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CL" b="1" dirty="0"/>
              <a:t>NO SE ACEPTA LA NO EXTENSIÓN DE BENEFICIOS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CL" b="1" dirty="0"/>
              <a:t>BONO DE  TÉRMINO DE CONFLICTO ( SIN RESPUESTA)</a:t>
            </a:r>
          </a:p>
        </p:txBody>
      </p:sp>
      <p:pic>
        <p:nvPicPr>
          <p:cNvPr id="4" name="Imagen 3" descr="Texto&#10;&#10;Descripción generada automáticamente">
            <a:extLst>
              <a:ext uri="{FF2B5EF4-FFF2-40B4-BE49-F238E27FC236}">
                <a16:creationId xmlns:a16="http://schemas.microsoft.com/office/drawing/2014/main" xmlns="" id="{0518A933-36DB-4EBE-99AE-CA418C0F3E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5434" y="0"/>
            <a:ext cx="1556566" cy="155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668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593B0AD-8A1C-4380-A7F4-848E88F80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prstClr val="black"/>
                </a:solidFill>
                <a:latin typeface="Gill Sans MT" panose="020B0502020104020203"/>
              </a:rPr>
              <a:t>PLAZOS </a:t>
            </a:r>
            <a:endParaRPr lang="es-CL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xmlns="" id="{57C713ED-2977-44FE-B794-954D25CBF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975" y="2016125"/>
            <a:ext cx="9604375" cy="3449638"/>
          </a:xfrm>
        </p:spPr>
        <p:txBody>
          <a:bodyPr/>
          <a:lstStyle/>
          <a:p>
            <a:pPr marR="0" lvl="0" algn="just" defTabSz="914400" rtl="0" eaLnBrk="1" fontAlgn="auto" latinLnBrk="0" hangingPunct="1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es-CL" b="1" dirty="0">
                <a:solidFill>
                  <a:prstClr val="black"/>
                </a:solidFill>
                <a:latin typeface="Gill Sans MT" panose="020B0502020104020203"/>
              </a:rPr>
              <a:t>ÚLTIMA OFERTA DEL EMPLEADOR 24/04/2021</a:t>
            </a:r>
          </a:p>
          <a:p>
            <a:pPr marR="0" lvl="0" algn="just" defTabSz="914400" rtl="0" eaLnBrk="1" fontAlgn="auto" latinLnBrk="0" hangingPunct="1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es-CL" b="1" dirty="0">
                <a:solidFill>
                  <a:prstClr val="black"/>
                </a:solidFill>
                <a:latin typeface="Gill Sans MT" panose="020B0502020104020203"/>
              </a:rPr>
              <a:t>VOTACIÓN ÚLTIMA OFERTA 27 AL 29 DE OCTUBRE</a:t>
            </a:r>
          </a:p>
          <a:p>
            <a:pPr marR="0" lvl="0" algn="just" defTabSz="914400" rtl="0" eaLnBrk="1" fontAlgn="auto" latinLnBrk="0" hangingPunct="1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es-CL" b="1" dirty="0">
                <a:solidFill>
                  <a:prstClr val="black"/>
                </a:solidFill>
                <a:latin typeface="Gill Sans MT" panose="020B0502020104020203"/>
              </a:rPr>
              <a:t>CIERRE CONTRATO COLECTIVO 31/10/2021</a:t>
            </a:r>
          </a:p>
          <a:p>
            <a:pPr marR="0" lvl="0" algn="just" defTabSz="914400" rtl="0" eaLnBrk="1" fontAlgn="auto" latinLnBrk="0" hangingPunct="1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s-CL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s-CL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endParaRPr lang="es-CL" dirty="0"/>
          </a:p>
        </p:txBody>
      </p:sp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xmlns="" id="{CE685A81-E414-4102-BFD6-1B070ADA13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5434" y="0"/>
            <a:ext cx="1556566" cy="155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484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3E9FEFA-BB26-41D6-9C66-2AEC22AC0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Multas por inasistencia A ASAMBLEAS   ( ART. 46 ESTATUTOS) 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1F2CFB65-4E15-4C2B-A407-05FABF60B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CL" b="1" dirty="0"/>
              <a:t>UNA CUOTA SINDICAL POR INASISTENCIA  A  ASAMBLEA ORDINARIA.</a:t>
            </a:r>
          </a:p>
          <a:p>
            <a:pPr marL="0" indent="0">
              <a:buNone/>
            </a:pPr>
            <a:endParaRPr lang="es-CL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CL" b="1" dirty="0"/>
              <a:t>DOS CUOTAS SINDICALES POR INASISTENCIA  A VOTACIÓN.</a:t>
            </a:r>
          </a:p>
        </p:txBody>
      </p:sp>
      <p:pic>
        <p:nvPicPr>
          <p:cNvPr id="4" name="Imagen 3" descr="Texto&#10;&#10;Descripción generada automáticamente">
            <a:extLst>
              <a:ext uri="{FF2B5EF4-FFF2-40B4-BE49-F238E27FC236}">
                <a16:creationId xmlns:a16="http://schemas.microsoft.com/office/drawing/2014/main" xmlns="" id="{AA493AD3-8313-477C-B024-35DDA71972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5434" y="0"/>
            <a:ext cx="1556566" cy="155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872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423CBF3-8802-4E8D-8024-20467500D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s-CL" sz="6000" dirty="0"/>
          </a:p>
          <a:p>
            <a:pPr marL="0" indent="0">
              <a:buNone/>
            </a:pPr>
            <a:endParaRPr lang="es-CL" sz="6000" dirty="0"/>
          </a:p>
          <a:p>
            <a:pPr marL="0" indent="0">
              <a:buNone/>
            </a:pPr>
            <a:endParaRPr lang="es-CL" sz="6000" dirty="0"/>
          </a:p>
          <a:p>
            <a:pPr marL="0" indent="0">
              <a:buNone/>
            </a:pPr>
            <a:endParaRPr lang="es-CL" sz="6000" dirty="0"/>
          </a:p>
          <a:p>
            <a:pPr marL="0" indent="0">
              <a:buNone/>
            </a:pPr>
            <a:r>
              <a:rPr lang="es-CL" sz="6000" dirty="0"/>
              <a:t>MUCHAS GRACIAS.</a:t>
            </a:r>
          </a:p>
        </p:txBody>
      </p:sp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xmlns="" id="{2A45C3F8-DE57-4641-8ACB-CC85A4EC7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11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81682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1191</TotalTime>
  <Words>135</Words>
  <Application>Microsoft Office PowerPoint</Application>
  <PresentationFormat>Panorámica</PresentationFormat>
  <Paragraphs>34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Gill Sans MT</vt:lpstr>
      <vt:lpstr>Times New Roman</vt:lpstr>
      <vt:lpstr>Verdana</vt:lpstr>
      <vt:lpstr>Wingdings</vt:lpstr>
      <vt:lpstr>Galería</vt:lpstr>
      <vt:lpstr>Presentación de PowerPoint</vt:lpstr>
      <vt:lpstr>RESPUESTA EMPLEADOR</vt:lpstr>
      <vt:lpstr>RESPUESTA EMPLEADOR</vt:lpstr>
      <vt:lpstr>NO SE ACEPTAN CLÁUSULAS NUEVAS</vt:lpstr>
      <vt:lpstr>RESPUESTA EMPLEADOR</vt:lpstr>
      <vt:lpstr>PLAZOS </vt:lpstr>
      <vt:lpstr>Multas por inasistencia A ASAMBLEAS   ( ART. 46 ESTATUTOS)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CONTRATO COLECTIVO 2021-2023</dc:title>
  <dc:creator>Angelo Flavio Jara Carvajal</dc:creator>
  <cp:lastModifiedBy>Gisela Garces</cp:lastModifiedBy>
  <cp:revision>14</cp:revision>
  <dcterms:created xsi:type="dcterms:W3CDTF">2021-09-09T21:46:05Z</dcterms:created>
  <dcterms:modified xsi:type="dcterms:W3CDTF">2021-10-06T17:50:46Z</dcterms:modified>
</cp:coreProperties>
</file>